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Slab"/>
      <p:regular r:id="rId27"/>
      <p:bold r:id="rId28"/>
    </p:embeddedFont>
    <p:embeddedFont>
      <p:font typeface="Roboto"/>
      <p:regular r:id="rId29"/>
      <p:bold r:id="rId30"/>
      <p:italic r:id="rId31"/>
      <p:boldItalic r:id="rId32"/>
    </p:embeddedFont>
    <p:embeddedFont>
      <p:font typeface="Caveat"/>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Caveat-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Caveat-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6464764e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6464764e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6464764e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6464764e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6464764e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6464764e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6464764e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6464764e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6464764e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6464764e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6464764e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6464764e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6464764e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6464764e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6464764e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6464764e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6464764e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6464764e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6464764e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6464764e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86464764e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6464764e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6464764e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6464764e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6464764e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6464764e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5f6cd422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5f6cd422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eddecd5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eddecd5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eddecd5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eddecd5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eddecd5b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eddecd5b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6464764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6464764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6d2ba3d49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d2ba3d49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6464764e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6464764e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mailto:tylerc@northampton.k12.nc.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311700" y="2697575"/>
            <a:ext cx="85206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aveat"/>
                <a:ea typeface="Caveat"/>
                <a:cs typeface="Caveat"/>
                <a:sym typeface="Caveat"/>
              </a:rPr>
              <a:t>Google Classroom</a:t>
            </a:r>
            <a:endParaRPr>
              <a:latin typeface="Caveat"/>
              <a:ea typeface="Caveat"/>
              <a:cs typeface="Caveat"/>
              <a:sym typeface="Caveat"/>
            </a:endParaRPr>
          </a:p>
        </p:txBody>
      </p:sp>
      <p:sp>
        <p:nvSpPr>
          <p:cNvPr id="64" name="Google Shape;64;p13"/>
          <p:cNvSpPr txBox="1"/>
          <p:nvPr>
            <p:ph idx="1" type="subTitle"/>
          </p:nvPr>
        </p:nvSpPr>
        <p:spPr>
          <a:xfrm>
            <a:off x="1620100" y="4091025"/>
            <a:ext cx="5783400" cy="139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D966"/>
                </a:solidFill>
              </a:rPr>
              <a:t>Corey Tyler</a:t>
            </a:r>
            <a:r>
              <a:rPr lang="en" sz="1600"/>
              <a:t>, </a:t>
            </a:r>
            <a:r>
              <a:rPr lang="en" sz="1000"/>
              <a:t>Technology Director</a:t>
            </a:r>
            <a:endParaRPr sz="1000"/>
          </a:p>
          <a:p>
            <a:pPr indent="0" lvl="0" marL="0" rtl="0" algn="ctr">
              <a:spcBef>
                <a:spcPts val="0"/>
              </a:spcBef>
              <a:spcAft>
                <a:spcPts val="0"/>
              </a:spcAft>
              <a:buNone/>
            </a:pPr>
            <a:r>
              <a:t/>
            </a:r>
            <a:endParaRPr sz="1000"/>
          </a:p>
        </p:txBody>
      </p:sp>
      <p:pic>
        <p:nvPicPr>
          <p:cNvPr id="65" name="Google Shape;65;p13"/>
          <p:cNvPicPr preferRelativeResize="0"/>
          <p:nvPr/>
        </p:nvPicPr>
        <p:blipFill>
          <a:blip r:embed="rId3">
            <a:alphaModFix/>
          </a:blip>
          <a:stretch>
            <a:fillRect/>
          </a:stretch>
        </p:blipFill>
        <p:spPr>
          <a:xfrm>
            <a:off x="3597100" y="-251625"/>
            <a:ext cx="1624152" cy="2101803"/>
          </a:xfrm>
          <a:prstGeom prst="rect">
            <a:avLst/>
          </a:prstGeom>
          <a:noFill/>
          <a:ln>
            <a:noFill/>
          </a:ln>
        </p:spPr>
      </p:pic>
      <p:pic>
        <p:nvPicPr>
          <p:cNvPr id="66" name="Google Shape;66;p13"/>
          <p:cNvPicPr preferRelativeResize="0"/>
          <p:nvPr/>
        </p:nvPicPr>
        <p:blipFill>
          <a:blip r:embed="rId4">
            <a:alphaModFix/>
          </a:blip>
          <a:stretch>
            <a:fillRect/>
          </a:stretch>
        </p:blipFill>
        <p:spPr>
          <a:xfrm>
            <a:off x="3523900" y="1603650"/>
            <a:ext cx="1770550" cy="1770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2"/>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3"/>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5"/>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6"/>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7"/>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8"/>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9"/>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30"/>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31"/>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146050" y="121888"/>
            <a:ext cx="4045200" cy="15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Session Objectives</a:t>
            </a:r>
            <a:endParaRPr/>
          </a:p>
        </p:txBody>
      </p:sp>
      <p:pic>
        <p:nvPicPr>
          <p:cNvPr id="72" name="Google Shape;72;p14"/>
          <p:cNvPicPr preferRelativeResize="0"/>
          <p:nvPr/>
        </p:nvPicPr>
        <p:blipFill>
          <a:blip r:embed="rId3">
            <a:alphaModFix/>
          </a:blip>
          <a:stretch>
            <a:fillRect/>
          </a:stretch>
        </p:blipFill>
        <p:spPr>
          <a:xfrm>
            <a:off x="3833580" y="78775"/>
            <a:ext cx="1230573" cy="1592522"/>
          </a:xfrm>
          <a:prstGeom prst="rect">
            <a:avLst/>
          </a:prstGeom>
          <a:noFill/>
          <a:ln>
            <a:noFill/>
          </a:ln>
        </p:spPr>
      </p:pic>
      <p:sp>
        <p:nvSpPr>
          <p:cNvPr id="73" name="Google Shape;73;p14"/>
          <p:cNvSpPr txBox="1"/>
          <p:nvPr/>
        </p:nvSpPr>
        <p:spPr>
          <a:xfrm>
            <a:off x="330450" y="1864725"/>
            <a:ext cx="3469200" cy="749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0FFFF"/>
              </a:buClr>
              <a:buSzPts val="1400"/>
              <a:buFont typeface="Roboto"/>
              <a:buAutoNum type="arabicPeriod"/>
            </a:pPr>
            <a:r>
              <a:rPr lang="en">
                <a:solidFill>
                  <a:srgbClr val="00FFFF"/>
                </a:solidFill>
                <a:latin typeface="Roboto"/>
                <a:ea typeface="Roboto"/>
                <a:cs typeface="Roboto"/>
                <a:sym typeface="Roboto"/>
              </a:rPr>
              <a:t>The attendee will be able to create a new class in Google classroom in order to invite students and continue the learning process.</a:t>
            </a:r>
            <a:endParaRPr>
              <a:solidFill>
                <a:srgbClr val="00FFFF"/>
              </a:solidFill>
              <a:latin typeface="Roboto"/>
              <a:ea typeface="Roboto"/>
              <a:cs typeface="Roboto"/>
              <a:sym typeface="Roboto"/>
            </a:endParaRPr>
          </a:p>
          <a:p>
            <a:pPr indent="-317500" lvl="0" marL="457200" rtl="0" algn="l">
              <a:spcBef>
                <a:spcPts val="0"/>
              </a:spcBef>
              <a:spcAft>
                <a:spcPts val="0"/>
              </a:spcAft>
              <a:buClr>
                <a:srgbClr val="00FFFF"/>
              </a:buClr>
              <a:buSzPts val="1400"/>
              <a:buFont typeface="Roboto"/>
              <a:buAutoNum type="arabicPeriod"/>
            </a:pPr>
            <a:r>
              <a:rPr lang="en">
                <a:solidFill>
                  <a:srgbClr val="00FFFF"/>
                </a:solidFill>
                <a:latin typeface="Roboto"/>
                <a:ea typeface="Roboto"/>
                <a:cs typeface="Roboto"/>
                <a:sym typeface="Roboto"/>
              </a:rPr>
              <a:t>Teachers will be able to navigate the data stream to post announcements, assignments and quizzes in order to produce student grades for knowledge and content mastery.</a:t>
            </a:r>
            <a:endParaRPr>
              <a:solidFill>
                <a:srgbClr val="00FFFF"/>
              </a:solidFill>
              <a:latin typeface="Roboto"/>
              <a:ea typeface="Roboto"/>
              <a:cs typeface="Roboto"/>
              <a:sym typeface="Roboto"/>
            </a:endParaRPr>
          </a:p>
        </p:txBody>
      </p:sp>
      <p:sp>
        <p:nvSpPr>
          <p:cNvPr id="74" name="Google Shape;74;p14"/>
          <p:cNvSpPr txBox="1"/>
          <p:nvPr/>
        </p:nvSpPr>
        <p:spPr>
          <a:xfrm>
            <a:off x="5212175" y="466250"/>
            <a:ext cx="3899400" cy="42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Roboto"/>
                <a:ea typeface="Roboto"/>
                <a:cs typeface="Roboto"/>
                <a:sym typeface="Roboto"/>
              </a:rPr>
              <a:t>What is Google Classroom?</a:t>
            </a:r>
            <a:endParaRPr sz="23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00"/>
              </a:solidFill>
              <a:latin typeface="Roboto"/>
              <a:ea typeface="Roboto"/>
              <a:cs typeface="Roboto"/>
              <a:sym typeface="Roboto"/>
            </a:endParaRPr>
          </a:p>
          <a:p>
            <a:pPr indent="0" lvl="0" marL="0" rtl="0" algn="l">
              <a:spcBef>
                <a:spcPts val="0"/>
              </a:spcBef>
              <a:spcAft>
                <a:spcPts val="0"/>
              </a:spcAft>
              <a:buNone/>
            </a:pPr>
            <a:r>
              <a:rPr lang="en" sz="1900">
                <a:solidFill>
                  <a:srgbClr val="FFFF00"/>
                </a:solidFill>
                <a:latin typeface="Roboto"/>
                <a:ea typeface="Roboto"/>
                <a:cs typeface="Roboto"/>
                <a:sym typeface="Roboto"/>
              </a:rPr>
              <a:t>Google classroom is a Learning Management System that allows Teachers to create and manage their students classwork and assignments in order to conduct class either in person or virtually.  Teachers can even differentiate instruction, assign grades, and give feedback while having one combined space to work.</a:t>
            </a:r>
            <a:endParaRPr sz="1900">
              <a:solidFill>
                <a:srgbClr val="FFFF00"/>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2"/>
          <p:cNvSpPr txBox="1"/>
          <p:nvPr/>
        </p:nvSpPr>
        <p:spPr>
          <a:xfrm>
            <a:off x="808800" y="296025"/>
            <a:ext cx="7526400" cy="234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Roboto"/>
                <a:ea typeface="Roboto"/>
                <a:cs typeface="Roboto"/>
                <a:sym typeface="Roboto"/>
              </a:rPr>
              <a:t>Let’s take a few moments to setup our own Google Classroom!</a:t>
            </a:r>
            <a:endParaRPr sz="4800">
              <a:solidFill>
                <a:srgbClr val="FFFFFF"/>
              </a:solidFill>
              <a:latin typeface="Roboto"/>
              <a:ea typeface="Roboto"/>
              <a:cs typeface="Roboto"/>
              <a:sym typeface="Roboto"/>
            </a:endParaRPr>
          </a:p>
        </p:txBody>
      </p:sp>
      <p:pic>
        <p:nvPicPr>
          <p:cNvPr id="173" name="Google Shape;173;p32"/>
          <p:cNvPicPr preferRelativeResize="0"/>
          <p:nvPr/>
        </p:nvPicPr>
        <p:blipFill>
          <a:blip r:embed="rId3">
            <a:alphaModFix/>
          </a:blip>
          <a:stretch>
            <a:fillRect/>
          </a:stretch>
        </p:blipFill>
        <p:spPr>
          <a:xfrm>
            <a:off x="3408725" y="2772225"/>
            <a:ext cx="2196675" cy="2196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3"/>
          <p:cNvSpPr txBox="1"/>
          <p:nvPr/>
        </p:nvSpPr>
        <p:spPr>
          <a:xfrm>
            <a:off x="263250" y="525450"/>
            <a:ext cx="8654700" cy="37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Roboto"/>
                <a:ea typeface="Roboto"/>
                <a:cs typeface="Roboto"/>
                <a:sym typeface="Roboto"/>
              </a:rPr>
              <a:t>Questions, Answers and Concerns please email</a:t>
            </a:r>
            <a:endParaRPr sz="4800">
              <a:solidFill>
                <a:srgbClr val="FFFFFF"/>
              </a:solidFill>
              <a:latin typeface="Roboto"/>
              <a:ea typeface="Roboto"/>
              <a:cs typeface="Roboto"/>
              <a:sym typeface="Roboto"/>
            </a:endParaRPr>
          </a:p>
          <a:p>
            <a:pPr indent="0" lvl="0" marL="0" rtl="0" algn="ctr">
              <a:spcBef>
                <a:spcPts val="0"/>
              </a:spcBef>
              <a:spcAft>
                <a:spcPts val="0"/>
              </a:spcAft>
              <a:buNone/>
            </a:pPr>
            <a:r>
              <a:rPr lang="en" sz="4800" u="sng">
                <a:solidFill>
                  <a:schemeClr val="hlink"/>
                </a:solidFill>
                <a:latin typeface="Roboto"/>
                <a:ea typeface="Roboto"/>
                <a:cs typeface="Roboto"/>
                <a:sym typeface="Roboto"/>
                <a:hlinkClick r:id="rId3"/>
              </a:rPr>
              <a:t>tylerc@northampton.k12.nc.us</a:t>
            </a:r>
            <a:endParaRPr sz="4800">
              <a:solidFill>
                <a:srgbClr val="FFFFFF"/>
              </a:solidFill>
              <a:latin typeface="Roboto"/>
              <a:ea typeface="Roboto"/>
              <a:cs typeface="Roboto"/>
              <a:sym typeface="Roboto"/>
            </a:endParaRPr>
          </a:p>
          <a:p>
            <a:pPr indent="0" lvl="0" marL="0" rtl="0" algn="ctr">
              <a:spcBef>
                <a:spcPts val="0"/>
              </a:spcBef>
              <a:spcAft>
                <a:spcPts val="0"/>
              </a:spcAft>
              <a:buNone/>
            </a:pPr>
            <a:r>
              <a:rPr lang="en" sz="4800">
                <a:solidFill>
                  <a:srgbClr val="FFFFFF"/>
                </a:solidFill>
                <a:latin typeface="Roboto"/>
                <a:ea typeface="Roboto"/>
                <a:cs typeface="Roboto"/>
                <a:sym typeface="Roboto"/>
              </a:rPr>
              <a:t>o</a:t>
            </a:r>
            <a:r>
              <a:rPr lang="en" sz="4800">
                <a:solidFill>
                  <a:srgbClr val="FFFFFF"/>
                </a:solidFill>
                <a:latin typeface="Roboto"/>
                <a:ea typeface="Roboto"/>
                <a:cs typeface="Roboto"/>
                <a:sym typeface="Roboto"/>
              </a:rPr>
              <a:t>r call the Help Desk @</a:t>
            </a:r>
            <a:endParaRPr sz="4800">
              <a:solidFill>
                <a:srgbClr val="FFFFFF"/>
              </a:solidFill>
              <a:latin typeface="Roboto"/>
              <a:ea typeface="Roboto"/>
              <a:cs typeface="Roboto"/>
              <a:sym typeface="Roboto"/>
            </a:endParaRPr>
          </a:p>
          <a:p>
            <a:pPr indent="0" lvl="0" marL="0" rtl="0" algn="ctr">
              <a:spcBef>
                <a:spcPts val="0"/>
              </a:spcBef>
              <a:spcAft>
                <a:spcPts val="0"/>
              </a:spcAft>
              <a:buNone/>
            </a:pPr>
            <a:r>
              <a:rPr lang="en" sz="4800">
                <a:solidFill>
                  <a:srgbClr val="FFFFFF"/>
                </a:solidFill>
                <a:latin typeface="Roboto"/>
                <a:ea typeface="Roboto"/>
                <a:cs typeface="Roboto"/>
                <a:sym typeface="Roboto"/>
              </a:rPr>
              <a:t>252-534-0222</a:t>
            </a:r>
            <a:endParaRPr sz="4800">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0" y="207200"/>
            <a:ext cx="4045200" cy="68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Session Agenda</a:t>
            </a:r>
            <a:endParaRPr/>
          </a:p>
        </p:txBody>
      </p:sp>
      <p:pic>
        <p:nvPicPr>
          <p:cNvPr id="80" name="Google Shape;80;p15"/>
          <p:cNvPicPr preferRelativeResize="0"/>
          <p:nvPr/>
        </p:nvPicPr>
        <p:blipFill>
          <a:blip r:embed="rId3">
            <a:alphaModFix/>
          </a:blip>
          <a:stretch>
            <a:fillRect/>
          </a:stretch>
        </p:blipFill>
        <p:spPr>
          <a:xfrm>
            <a:off x="4034436" y="-210225"/>
            <a:ext cx="1075125" cy="1391346"/>
          </a:xfrm>
          <a:prstGeom prst="rect">
            <a:avLst/>
          </a:prstGeom>
          <a:noFill/>
          <a:ln>
            <a:noFill/>
          </a:ln>
        </p:spPr>
      </p:pic>
      <p:sp>
        <p:nvSpPr>
          <p:cNvPr id="81" name="Google Shape;81;p15"/>
          <p:cNvSpPr txBox="1"/>
          <p:nvPr/>
        </p:nvSpPr>
        <p:spPr>
          <a:xfrm>
            <a:off x="337850" y="828625"/>
            <a:ext cx="3469200" cy="7497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rgbClr val="00FFFF"/>
              </a:buClr>
              <a:buSzPts val="1900"/>
              <a:buFont typeface="Roboto"/>
              <a:buAutoNum type="arabicPeriod"/>
            </a:pPr>
            <a:r>
              <a:rPr lang="en" sz="1900">
                <a:solidFill>
                  <a:srgbClr val="00FFFF"/>
                </a:solidFill>
                <a:latin typeface="Roboto"/>
                <a:ea typeface="Roboto"/>
                <a:cs typeface="Roboto"/>
                <a:sym typeface="Roboto"/>
              </a:rPr>
              <a:t>We will get a basic introduction to Google Classroom</a:t>
            </a:r>
            <a:endParaRPr sz="1900">
              <a:solidFill>
                <a:srgbClr val="00FFFF"/>
              </a:solidFill>
              <a:latin typeface="Roboto"/>
              <a:ea typeface="Roboto"/>
              <a:cs typeface="Roboto"/>
              <a:sym typeface="Roboto"/>
            </a:endParaRPr>
          </a:p>
          <a:p>
            <a:pPr indent="-349250" lvl="0" marL="457200" rtl="0" algn="l">
              <a:spcBef>
                <a:spcPts val="0"/>
              </a:spcBef>
              <a:spcAft>
                <a:spcPts val="0"/>
              </a:spcAft>
              <a:buClr>
                <a:srgbClr val="00FFFF"/>
              </a:buClr>
              <a:buSzPts val="1900"/>
              <a:buFont typeface="Roboto"/>
              <a:buAutoNum type="arabicPeriod"/>
            </a:pPr>
            <a:r>
              <a:rPr lang="en" sz="1900">
                <a:solidFill>
                  <a:srgbClr val="00FFFF"/>
                </a:solidFill>
                <a:latin typeface="Roboto"/>
                <a:ea typeface="Roboto"/>
                <a:cs typeface="Roboto"/>
                <a:sym typeface="Roboto"/>
              </a:rPr>
              <a:t>Take a look at some to the features in Google Classroom.</a:t>
            </a:r>
            <a:endParaRPr sz="1900">
              <a:solidFill>
                <a:srgbClr val="00FFFF"/>
              </a:solidFill>
              <a:latin typeface="Roboto"/>
              <a:ea typeface="Roboto"/>
              <a:cs typeface="Roboto"/>
              <a:sym typeface="Roboto"/>
            </a:endParaRPr>
          </a:p>
          <a:p>
            <a:pPr indent="-349250" lvl="0" marL="457200" rtl="0" algn="l">
              <a:spcBef>
                <a:spcPts val="0"/>
              </a:spcBef>
              <a:spcAft>
                <a:spcPts val="0"/>
              </a:spcAft>
              <a:buClr>
                <a:srgbClr val="00FFFF"/>
              </a:buClr>
              <a:buSzPts val="1900"/>
              <a:buFont typeface="Roboto"/>
              <a:buAutoNum type="arabicPeriod"/>
            </a:pPr>
            <a:r>
              <a:rPr lang="en" sz="1900">
                <a:solidFill>
                  <a:srgbClr val="00FFFF"/>
                </a:solidFill>
                <a:latin typeface="Roboto"/>
                <a:ea typeface="Roboto"/>
                <a:cs typeface="Roboto"/>
                <a:sym typeface="Roboto"/>
              </a:rPr>
              <a:t>We will setup a google classroom.</a:t>
            </a:r>
            <a:endParaRPr sz="1900">
              <a:solidFill>
                <a:srgbClr val="00FFFF"/>
              </a:solidFill>
              <a:latin typeface="Roboto"/>
              <a:ea typeface="Roboto"/>
              <a:cs typeface="Roboto"/>
              <a:sym typeface="Roboto"/>
            </a:endParaRPr>
          </a:p>
          <a:p>
            <a:pPr indent="-349250" lvl="0" marL="457200" rtl="0" algn="l">
              <a:spcBef>
                <a:spcPts val="0"/>
              </a:spcBef>
              <a:spcAft>
                <a:spcPts val="0"/>
              </a:spcAft>
              <a:buClr>
                <a:srgbClr val="00FFFF"/>
              </a:buClr>
              <a:buSzPts val="1900"/>
              <a:buFont typeface="Roboto"/>
              <a:buAutoNum type="arabicPeriod"/>
            </a:pPr>
            <a:r>
              <a:rPr lang="en" sz="1900">
                <a:solidFill>
                  <a:srgbClr val="00FFFF"/>
                </a:solidFill>
                <a:latin typeface="Roboto"/>
                <a:ea typeface="Roboto"/>
                <a:cs typeface="Roboto"/>
                <a:sym typeface="Roboto"/>
              </a:rPr>
              <a:t>We will add students.</a:t>
            </a:r>
            <a:endParaRPr sz="1900">
              <a:solidFill>
                <a:srgbClr val="00FFFF"/>
              </a:solidFill>
              <a:latin typeface="Roboto"/>
              <a:ea typeface="Roboto"/>
              <a:cs typeface="Roboto"/>
              <a:sym typeface="Roboto"/>
            </a:endParaRPr>
          </a:p>
          <a:p>
            <a:pPr indent="-349250" lvl="0" marL="457200" rtl="0" algn="l">
              <a:spcBef>
                <a:spcPts val="0"/>
              </a:spcBef>
              <a:spcAft>
                <a:spcPts val="0"/>
              </a:spcAft>
              <a:buClr>
                <a:srgbClr val="00FFFF"/>
              </a:buClr>
              <a:buSzPts val="1900"/>
              <a:buFont typeface="Roboto"/>
              <a:buAutoNum type="arabicPeriod"/>
            </a:pPr>
            <a:r>
              <a:rPr lang="en" sz="1900">
                <a:solidFill>
                  <a:srgbClr val="00FFFF"/>
                </a:solidFill>
                <a:latin typeface="Roboto"/>
                <a:ea typeface="Roboto"/>
                <a:cs typeface="Roboto"/>
                <a:sym typeface="Roboto"/>
              </a:rPr>
              <a:t>We will change the theme. </a:t>
            </a:r>
            <a:endParaRPr sz="1900">
              <a:solidFill>
                <a:srgbClr val="00FFFF"/>
              </a:solidFill>
              <a:latin typeface="Roboto"/>
              <a:ea typeface="Roboto"/>
              <a:cs typeface="Roboto"/>
              <a:sym typeface="Roboto"/>
            </a:endParaRPr>
          </a:p>
          <a:p>
            <a:pPr indent="-349250" lvl="0" marL="457200" rtl="0" algn="l">
              <a:spcBef>
                <a:spcPts val="0"/>
              </a:spcBef>
              <a:spcAft>
                <a:spcPts val="0"/>
              </a:spcAft>
              <a:buClr>
                <a:srgbClr val="00FFFF"/>
              </a:buClr>
              <a:buSzPts val="1900"/>
              <a:buFont typeface="Roboto"/>
              <a:buAutoNum type="arabicPeriod"/>
            </a:pPr>
            <a:r>
              <a:rPr lang="en" sz="1900">
                <a:solidFill>
                  <a:srgbClr val="00FFFF"/>
                </a:solidFill>
                <a:latin typeface="Roboto"/>
                <a:ea typeface="Roboto"/>
                <a:cs typeface="Roboto"/>
                <a:sym typeface="Roboto"/>
              </a:rPr>
              <a:t>Discuss daily lessons and activities in Google Classroom.</a:t>
            </a:r>
            <a:endParaRPr sz="1900">
              <a:solidFill>
                <a:srgbClr val="00FFFF"/>
              </a:solidFill>
              <a:latin typeface="Roboto"/>
              <a:ea typeface="Roboto"/>
              <a:cs typeface="Roboto"/>
              <a:sym typeface="Roboto"/>
            </a:endParaRPr>
          </a:p>
        </p:txBody>
      </p:sp>
      <p:sp>
        <p:nvSpPr>
          <p:cNvPr id="82" name="Google Shape;82;p15"/>
          <p:cNvSpPr txBox="1"/>
          <p:nvPr/>
        </p:nvSpPr>
        <p:spPr>
          <a:xfrm>
            <a:off x="5247150" y="238275"/>
            <a:ext cx="3537600" cy="7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500">
                <a:solidFill>
                  <a:srgbClr val="FFFFFF"/>
                </a:solidFill>
                <a:latin typeface="Roboto"/>
                <a:ea typeface="Roboto"/>
                <a:cs typeface="Roboto"/>
                <a:sym typeface="Roboto"/>
              </a:rPr>
              <a:t>Key Points</a:t>
            </a:r>
            <a:endParaRPr sz="4500">
              <a:solidFill>
                <a:srgbClr val="FFFFFF"/>
              </a:solidFill>
              <a:latin typeface="Roboto"/>
              <a:ea typeface="Roboto"/>
              <a:cs typeface="Roboto"/>
              <a:sym typeface="Roboto"/>
            </a:endParaRPr>
          </a:p>
        </p:txBody>
      </p:sp>
      <p:sp>
        <p:nvSpPr>
          <p:cNvPr id="83" name="Google Shape;83;p15"/>
          <p:cNvSpPr txBox="1"/>
          <p:nvPr/>
        </p:nvSpPr>
        <p:spPr>
          <a:xfrm>
            <a:off x="5109550" y="1132325"/>
            <a:ext cx="3726900" cy="3656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00"/>
              </a:buClr>
              <a:buSzPts val="1400"/>
              <a:buFont typeface="Roboto"/>
              <a:buAutoNum type="arabicPeriod"/>
            </a:pPr>
            <a:r>
              <a:rPr lang="en">
                <a:solidFill>
                  <a:srgbClr val="FFFF00"/>
                </a:solidFill>
                <a:latin typeface="Roboto"/>
                <a:ea typeface="Roboto"/>
                <a:cs typeface="Roboto"/>
                <a:sym typeface="Roboto"/>
              </a:rPr>
              <a:t>Stream - This is where you communicate with your class (whole class, groups of students)</a:t>
            </a:r>
            <a:endParaRPr>
              <a:solidFill>
                <a:srgbClr val="FFFF00"/>
              </a:solidFill>
              <a:latin typeface="Roboto"/>
              <a:ea typeface="Roboto"/>
              <a:cs typeface="Roboto"/>
              <a:sym typeface="Roboto"/>
            </a:endParaRPr>
          </a:p>
          <a:p>
            <a:pPr indent="-317500" lvl="0" marL="457200" rtl="0" algn="l">
              <a:spcBef>
                <a:spcPts val="0"/>
              </a:spcBef>
              <a:spcAft>
                <a:spcPts val="0"/>
              </a:spcAft>
              <a:buClr>
                <a:srgbClr val="FFFF00"/>
              </a:buClr>
              <a:buSzPts val="1400"/>
              <a:buFont typeface="Roboto"/>
              <a:buAutoNum type="arabicPeriod"/>
            </a:pPr>
            <a:r>
              <a:rPr lang="en">
                <a:solidFill>
                  <a:srgbClr val="FFFF00"/>
                </a:solidFill>
                <a:latin typeface="Roboto"/>
                <a:ea typeface="Roboto"/>
                <a:cs typeface="Roboto"/>
                <a:sym typeface="Roboto"/>
              </a:rPr>
              <a:t>Post - You can post streams immediately or you can schedule a post for later.</a:t>
            </a:r>
            <a:endParaRPr>
              <a:solidFill>
                <a:srgbClr val="FFFF00"/>
              </a:solidFill>
              <a:latin typeface="Roboto"/>
              <a:ea typeface="Roboto"/>
              <a:cs typeface="Roboto"/>
              <a:sym typeface="Roboto"/>
            </a:endParaRPr>
          </a:p>
          <a:p>
            <a:pPr indent="-317500" lvl="0" marL="457200" rtl="0" algn="l">
              <a:spcBef>
                <a:spcPts val="0"/>
              </a:spcBef>
              <a:spcAft>
                <a:spcPts val="0"/>
              </a:spcAft>
              <a:buClr>
                <a:srgbClr val="FFFF00"/>
              </a:buClr>
              <a:buSzPts val="1400"/>
              <a:buFont typeface="Roboto"/>
              <a:buAutoNum type="arabicPeriod"/>
            </a:pPr>
            <a:r>
              <a:rPr lang="en">
                <a:solidFill>
                  <a:srgbClr val="FFFF00"/>
                </a:solidFill>
                <a:latin typeface="Roboto"/>
                <a:ea typeface="Roboto"/>
                <a:cs typeface="Roboto"/>
                <a:sym typeface="Roboto"/>
              </a:rPr>
              <a:t>Re-use Post - You can reuse previous post in order to save time.</a:t>
            </a:r>
            <a:endParaRPr>
              <a:solidFill>
                <a:srgbClr val="FFFF00"/>
              </a:solidFill>
              <a:latin typeface="Roboto"/>
              <a:ea typeface="Roboto"/>
              <a:cs typeface="Roboto"/>
              <a:sym typeface="Roboto"/>
            </a:endParaRPr>
          </a:p>
          <a:p>
            <a:pPr indent="-317500" lvl="0" marL="457200" rtl="0" algn="l">
              <a:spcBef>
                <a:spcPts val="0"/>
              </a:spcBef>
              <a:spcAft>
                <a:spcPts val="0"/>
              </a:spcAft>
              <a:buClr>
                <a:srgbClr val="FFFF00"/>
              </a:buClr>
              <a:buSzPts val="1400"/>
              <a:buFont typeface="Roboto"/>
              <a:buAutoNum type="arabicPeriod"/>
            </a:pPr>
            <a:r>
              <a:rPr lang="en">
                <a:solidFill>
                  <a:srgbClr val="FFFF00"/>
                </a:solidFill>
                <a:latin typeface="Roboto"/>
                <a:ea typeface="Roboto"/>
                <a:cs typeface="Roboto"/>
                <a:sym typeface="Roboto"/>
              </a:rPr>
              <a:t>Classwork - You can create assignments, use the topic organizing feature and reorder your page.</a:t>
            </a:r>
            <a:endParaRPr>
              <a:solidFill>
                <a:srgbClr val="FFFF00"/>
              </a:solidFill>
              <a:latin typeface="Roboto"/>
              <a:ea typeface="Roboto"/>
              <a:cs typeface="Roboto"/>
              <a:sym typeface="Roboto"/>
            </a:endParaRPr>
          </a:p>
          <a:p>
            <a:pPr indent="-317500" lvl="0" marL="457200" rtl="0" algn="l">
              <a:spcBef>
                <a:spcPts val="0"/>
              </a:spcBef>
              <a:spcAft>
                <a:spcPts val="0"/>
              </a:spcAft>
              <a:buClr>
                <a:srgbClr val="FFFF00"/>
              </a:buClr>
              <a:buSzPts val="1400"/>
              <a:buFont typeface="Roboto"/>
              <a:buAutoNum type="arabicPeriod"/>
            </a:pPr>
            <a:r>
              <a:rPr lang="en">
                <a:solidFill>
                  <a:srgbClr val="FFFF00"/>
                </a:solidFill>
                <a:latin typeface="Roboto"/>
                <a:ea typeface="Roboto"/>
                <a:cs typeface="Roboto"/>
                <a:sym typeface="Roboto"/>
              </a:rPr>
              <a:t>People - You can invite Co-Teachers if you like or add other students or place students in groups if you would like to work with a group only.</a:t>
            </a:r>
            <a:endParaRPr>
              <a:solidFill>
                <a:srgbClr val="FFFF00"/>
              </a:solidFill>
              <a:latin typeface="Roboto"/>
              <a:ea typeface="Roboto"/>
              <a:cs typeface="Roboto"/>
              <a:sym typeface="Roboto"/>
            </a:endParaRPr>
          </a:p>
          <a:p>
            <a:pPr indent="0" lvl="0" marL="457200" rtl="0" algn="l">
              <a:spcBef>
                <a:spcPts val="0"/>
              </a:spcBef>
              <a:spcAft>
                <a:spcPts val="0"/>
              </a:spcAft>
              <a:buNone/>
            </a:pPr>
            <a:r>
              <a:t/>
            </a:r>
            <a:endParaRPr>
              <a:solidFill>
                <a:srgbClr val="FFFF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6"/>
          <p:cNvPicPr preferRelativeResize="0"/>
          <p:nvPr/>
        </p:nvPicPr>
        <p:blipFill>
          <a:blip r:embed="rId3">
            <a:alphaModFix/>
          </a:blip>
          <a:stretch>
            <a:fillRect/>
          </a:stretch>
        </p:blipFill>
        <p:spPr>
          <a:xfrm>
            <a:off x="223275" y="203025"/>
            <a:ext cx="8602134" cy="4838701"/>
          </a:xfrm>
          <a:prstGeom prst="rect">
            <a:avLst/>
          </a:prstGeom>
          <a:noFill/>
          <a:ln>
            <a:noFill/>
          </a:ln>
        </p:spPr>
      </p:pic>
      <p:sp>
        <p:nvSpPr>
          <p:cNvPr id="89" name="Google Shape;89;p16"/>
          <p:cNvSpPr txBox="1"/>
          <p:nvPr/>
        </p:nvSpPr>
        <p:spPr>
          <a:xfrm>
            <a:off x="313875" y="708750"/>
            <a:ext cx="4566300" cy="5874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Roboto"/>
                <a:ea typeface="Roboto"/>
                <a:cs typeface="Roboto"/>
                <a:sym typeface="Roboto"/>
              </a:rPr>
              <a:t>Sign in to Your Computer and go to Google’s Homepage</a:t>
            </a:r>
            <a:endParaRPr>
              <a:solidFill>
                <a:srgbClr val="FF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7"/>
          <p:cNvPicPr preferRelativeResize="0"/>
          <p:nvPr/>
        </p:nvPicPr>
        <p:blipFill>
          <a:blip r:embed="rId3">
            <a:alphaModFix/>
          </a:blip>
          <a:stretch>
            <a:fillRect/>
          </a:stretch>
        </p:blipFill>
        <p:spPr>
          <a:xfrm>
            <a:off x="152400" y="152400"/>
            <a:ext cx="8602134" cy="4838701"/>
          </a:xfrm>
          <a:prstGeom prst="rect">
            <a:avLst/>
          </a:prstGeom>
          <a:noFill/>
          <a:ln>
            <a:noFill/>
          </a:ln>
        </p:spPr>
      </p:pic>
      <p:sp>
        <p:nvSpPr>
          <p:cNvPr id="95" name="Google Shape;95;p17"/>
          <p:cNvSpPr txBox="1"/>
          <p:nvPr/>
        </p:nvSpPr>
        <p:spPr>
          <a:xfrm>
            <a:off x="435375" y="739125"/>
            <a:ext cx="4627200" cy="5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Roboto"/>
                <a:ea typeface="Roboto"/>
                <a:cs typeface="Roboto"/>
                <a:sym typeface="Roboto"/>
              </a:rPr>
              <a:t>Click on the Waffle Boxes to access the pull down menu.</a:t>
            </a:r>
            <a:endParaRPr>
              <a:solidFill>
                <a:srgbClr val="FF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a:off x="152400" y="152400"/>
            <a:ext cx="8602134" cy="4838701"/>
          </a:xfrm>
          <a:prstGeom prst="rect">
            <a:avLst/>
          </a:prstGeom>
          <a:noFill/>
          <a:ln>
            <a:noFill/>
          </a:ln>
        </p:spPr>
      </p:pic>
      <p:sp>
        <p:nvSpPr>
          <p:cNvPr id="101" name="Google Shape;101;p18"/>
          <p:cNvSpPr txBox="1"/>
          <p:nvPr/>
        </p:nvSpPr>
        <p:spPr>
          <a:xfrm>
            <a:off x="374625" y="789750"/>
            <a:ext cx="5416800" cy="4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Roboto"/>
                <a:ea typeface="Roboto"/>
                <a:cs typeface="Roboto"/>
                <a:sym typeface="Roboto"/>
              </a:rPr>
              <a:t>Click on the Google Classroom Icon to open Google Classroom.</a:t>
            </a:r>
            <a:endParaRPr>
              <a:solidFill>
                <a:srgbClr val="FF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36100" y="0"/>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Let’s Get Started</a:t>
            </a:r>
            <a:endParaRPr/>
          </a:p>
        </p:txBody>
      </p:sp>
      <p:pic>
        <p:nvPicPr>
          <p:cNvPr id="107" name="Google Shape;107;p19"/>
          <p:cNvPicPr preferRelativeResize="0"/>
          <p:nvPr/>
        </p:nvPicPr>
        <p:blipFill>
          <a:blip r:embed="rId3">
            <a:alphaModFix/>
          </a:blip>
          <a:stretch>
            <a:fillRect/>
          </a:stretch>
        </p:blipFill>
        <p:spPr>
          <a:xfrm>
            <a:off x="1136700" y="800650"/>
            <a:ext cx="7015466" cy="3946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0"/>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1"/>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